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7" r:id="rId2"/>
    <p:sldId id="258" r:id="rId3"/>
    <p:sldId id="32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3" r:id="rId45"/>
    <p:sldId id="306" r:id="rId46"/>
    <p:sldId id="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5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4DE67-C48D-4F1A-A4A4-81EC2F1C4298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452F5-5659-440D-8619-EE2429D2B1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763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18432-2EEB-4672-A0E2-C5798BC36630}" type="slidenum">
              <a:rPr lang="en-US" altLang="en-US">
                <a:solidFill>
                  <a:srgbClr val="000000"/>
                </a:solidFill>
              </a:rPr>
              <a:pPr/>
              <a:t>4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456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BE82A0-BC10-4211-A911-F3FDED64BDE1}" type="slidenum">
              <a:rPr lang="en-US" altLang="en-US">
                <a:solidFill>
                  <a:srgbClr val="000000"/>
                </a:solidFill>
              </a:rPr>
              <a:pPr/>
              <a:t>13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12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2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1320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17743-95F9-4183-93E7-679080EAC920}" type="slidenum">
              <a:rPr lang="en-US" altLang="en-US">
                <a:solidFill>
                  <a:srgbClr val="000000"/>
                </a:solidFill>
              </a:rPr>
              <a:pPr/>
              <a:t>14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4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129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153417-B07C-4D75-BD3B-68D780DC17BD}" type="slidenum">
              <a:rPr lang="en-US" altLang="en-US">
                <a:solidFill>
                  <a:srgbClr val="000000"/>
                </a:solidFill>
              </a:rPr>
              <a:pPr/>
              <a:t>15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16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6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492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5B8208-17A6-4531-9307-5E76570B913D}" type="slidenum">
              <a:rPr lang="en-US" altLang="en-US">
                <a:solidFill>
                  <a:srgbClr val="000000"/>
                </a:solidFill>
              </a:rPr>
              <a:pPr/>
              <a:t>16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18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8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680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A56FEF-E960-40B6-BD70-2923A3AA1B23}" type="slidenum">
              <a:rPr lang="en-US" altLang="en-US">
                <a:solidFill>
                  <a:srgbClr val="000000"/>
                </a:solidFill>
              </a:rPr>
              <a:pPr/>
              <a:t>17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22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2409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6B0624-D980-47AD-A2C3-B112A11CC823}" type="slidenum">
              <a:rPr lang="en-US" altLang="en-US">
                <a:solidFill>
                  <a:srgbClr val="000000"/>
                </a:solidFill>
              </a:rPr>
              <a:pPr/>
              <a:t>18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6617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56B515-7BBD-4337-9E94-5D71413DBDA6}" type="slidenum">
              <a:rPr lang="en-US" altLang="en-US">
                <a:solidFill>
                  <a:srgbClr val="000000"/>
                </a:solidFill>
              </a:rPr>
              <a:pPr/>
              <a:t>19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27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4988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B0BC04-B2A0-4689-9387-094F7C9FE184}" type="slidenum">
              <a:rPr lang="en-US" altLang="en-US">
                <a:solidFill>
                  <a:srgbClr val="000000"/>
                </a:solidFill>
              </a:rPr>
              <a:pPr/>
              <a:t>20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06134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C0A824-A212-4D37-9F4B-86B2B47F6502}" type="slidenum">
              <a:rPr lang="en-US" altLang="en-US">
                <a:solidFill>
                  <a:srgbClr val="000000"/>
                </a:solidFill>
              </a:rPr>
              <a:pPr/>
              <a:t>21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31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1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4273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724731-FCF4-4660-AE5F-5CD89BE3D919}" type="slidenum">
              <a:rPr lang="en-US" altLang="en-US">
                <a:solidFill>
                  <a:srgbClr val="000000"/>
                </a:solidFill>
              </a:rPr>
              <a:pPr/>
              <a:t>22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33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3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144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1E5AB2-5598-486B-A484-E93E30040EC5}" type="slidenum">
              <a:rPr lang="en-US" altLang="en-US">
                <a:solidFill>
                  <a:srgbClr val="000000"/>
                </a:solidFill>
              </a:rPr>
              <a:pPr/>
              <a:t>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96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530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2A2F31-F2DC-46CA-9D2A-C74F06D8A9DD}" type="slidenum">
              <a:rPr lang="en-US" altLang="en-US">
                <a:solidFill>
                  <a:srgbClr val="000000"/>
                </a:solidFill>
              </a:rPr>
              <a:pPr/>
              <a:t>23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22017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C9DF8D-4BF1-433A-AA49-262BC6043616}" type="slidenum">
              <a:rPr lang="en-US" altLang="en-US">
                <a:solidFill>
                  <a:srgbClr val="000000"/>
                </a:solidFill>
              </a:rPr>
              <a:pPr/>
              <a:t>24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37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9733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D98729-9081-4FC9-A58C-CE6DBD5609EB}" type="slidenum">
              <a:rPr lang="en-US" altLang="en-US">
                <a:solidFill>
                  <a:srgbClr val="000000"/>
                </a:solidFill>
              </a:rPr>
              <a:pPr/>
              <a:t>25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39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6605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47CD50-45DF-4D14-8C14-1D026D7AFA24}" type="slidenum">
              <a:rPr lang="en-US" altLang="en-US">
                <a:solidFill>
                  <a:srgbClr val="000000"/>
                </a:solidFill>
              </a:rPr>
              <a:pPr/>
              <a:t>26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41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7770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BE94FF-5FCD-41AD-8D30-F4A70EF1F972}" type="slidenum">
              <a:rPr lang="en-US" altLang="en-US">
                <a:solidFill>
                  <a:srgbClr val="000000"/>
                </a:solidFill>
              </a:rPr>
              <a:pPr/>
              <a:t>27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43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2066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5DB73-5C16-425E-8336-D0A78EDE7015}" type="slidenum">
              <a:rPr lang="en-US" altLang="en-US">
                <a:solidFill>
                  <a:srgbClr val="000000"/>
                </a:solidFill>
              </a:rPr>
              <a:pPr/>
              <a:t>28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8785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914D5F4-8CC8-4332-9167-DB97F55AFEB6}" type="slidenum">
              <a:rPr lang="en-US" altLang="en-US" sz="1200" baseline="0" smtClean="0">
                <a:solidFill>
                  <a:srgbClr val="000000"/>
                </a:solidFill>
              </a:rPr>
              <a:pPr/>
              <a:t>29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7434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231A788-80C2-4CA4-83C4-2B3088E4EC6C}" type="slidenum">
              <a:rPr lang="en-US" altLang="en-US" sz="1200" baseline="0" smtClean="0">
                <a:solidFill>
                  <a:srgbClr val="000000"/>
                </a:solidFill>
              </a:rPr>
              <a:pPr/>
              <a:t>30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3766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640815-CA70-4D6C-8035-BE08EE95D542}" type="slidenum">
              <a:rPr lang="en-US" altLang="en-US" sz="1200" baseline="0" smtClean="0">
                <a:solidFill>
                  <a:srgbClr val="000000"/>
                </a:solidFill>
              </a:rPr>
              <a:pPr/>
              <a:t>31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1704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EF8591-C82D-43A6-B449-40FE940D3C67}" type="slidenum">
              <a:rPr lang="en-US" altLang="en-US" sz="1200" baseline="0" smtClean="0">
                <a:solidFill>
                  <a:srgbClr val="000000"/>
                </a:solidFill>
              </a:rPr>
              <a:pPr/>
              <a:t>32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5469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E619D-AC78-4977-AF38-4F88E13C8DD9}" type="slidenum">
              <a:rPr lang="en-US" altLang="en-US">
                <a:solidFill>
                  <a:srgbClr val="000000"/>
                </a:solidFill>
              </a:rPr>
              <a:pPr/>
              <a:t>6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92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57037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C0D1EE-AD4A-49B4-A106-D64B8AF5AA3D}" type="slidenum">
              <a:rPr lang="en-US" altLang="en-US" sz="1200" baseline="0" smtClean="0">
                <a:solidFill>
                  <a:srgbClr val="000000"/>
                </a:solidFill>
              </a:rPr>
              <a:pPr/>
              <a:t>33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16370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4535F0C-A685-4227-885F-5800C9F3FDA8}" type="slidenum">
              <a:rPr lang="en-US" altLang="en-US" sz="1200" baseline="0" smtClean="0">
                <a:solidFill>
                  <a:srgbClr val="000000"/>
                </a:solidFill>
              </a:rPr>
              <a:pPr/>
              <a:t>34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891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41967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BC514E1-CDA8-4551-B81E-9D5CF93EB53C}" type="slidenum">
              <a:rPr lang="en-US" altLang="en-US" sz="1200" baseline="0" smtClean="0">
                <a:solidFill>
                  <a:srgbClr val="000000"/>
                </a:solidFill>
              </a:rPr>
              <a:pPr/>
              <a:t>35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3993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468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D8F1737-9D5F-4137-A831-5BAB5FEEC0C8}" type="slidenum">
              <a:rPr lang="en-US" altLang="en-US" sz="1200" baseline="0" smtClean="0">
                <a:solidFill>
                  <a:srgbClr val="000000"/>
                </a:solidFill>
              </a:rPr>
              <a:pPr/>
              <a:t>36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096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119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FC14F82-33AB-4DB5-A094-0FFDDBDFE582}" type="slidenum">
              <a:rPr lang="en-US" altLang="en-US" sz="1200" baseline="0" smtClean="0">
                <a:solidFill>
                  <a:srgbClr val="000000"/>
                </a:solidFill>
              </a:rPr>
              <a:pPr/>
              <a:t>37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983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7EC2CEE-3406-47FE-83EC-4F154B89ABF0}" type="slidenum">
              <a:rPr lang="en-US" altLang="en-US" sz="1200" baseline="0" smtClean="0">
                <a:solidFill>
                  <a:srgbClr val="000000"/>
                </a:solidFill>
              </a:rPr>
              <a:pPr/>
              <a:t>38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68189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257307F-6A5C-475F-A23E-3F5A0F78A8C9}" type="slidenum">
              <a:rPr lang="en-US" altLang="en-US" sz="1200" baseline="0" smtClean="0">
                <a:solidFill>
                  <a:srgbClr val="000000"/>
                </a:solidFill>
              </a:rPr>
              <a:pPr/>
              <a:t>39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200462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5974A24-DB60-4361-950D-3B9E097EE036}" type="slidenum">
              <a:rPr lang="en-US" altLang="en-US" sz="1200" baseline="0" smtClean="0">
                <a:solidFill>
                  <a:srgbClr val="000000"/>
                </a:solidFill>
              </a:rPr>
              <a:pPr/>
              <a:t>40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84270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C37357C-427D-40D6-B131-BD4038142E82}" type="slidenum">
              <a:rPr lang="en-US" altLang="en-US" sz="1200" baseline="0" smtClean="0">
                <a:solidFill>
                  <a:srgbClr val="000000"/>
                </a:solidFill>
              </a:rPr>
              <a:pPr/>
              <a:t>41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71980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15716D3-E57C-4DC9-AA24-8A704628663E}" type="slidenum">
              <a:rPr lang="en-US" altLang="en-US" sz="1200" baseline="0" smtClean="0">
                <a:solidFill>
                  <a:srgbClr val="000000"/>
                </a:solidFill>
              </a:rPr>
              <a:pPr/>
              <a:t>42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7874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707BD-2E73-4F49-8382-E0F65D74E69B}" type="slidenum">
              <a:rPr lang="en-US" altLang="en-US">
                <a:solidFill>
                  <a:srgbClr val="000000"/>
                </a:solidFill>
              </a:rPr>
              <a:pPr/>
              <a:t>7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15506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0B1FD99-11A7-4231-847D-8FFCA89338AB}" type="slidenum">
              <a:rPr lang="en-US" altLang="en-US" sz="1200" baseline="0" smtClean="0">
                <a:solidFill>
                  <a:srgbClr val="000000"/>
                </a:solidFill>
              </a:rPr>
              <a:pPr/>
              <a:t>43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7786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F3BE446-396D-4B99-9D7F-144AF3144D10}" type="slidenum">
              <a:rPr lang="en-US" altLang="en-US" sz="1200" baseline="0" smtClean="0">
                <a:solidFill>
                  <a:srgbClr val="000000"/>
                </a:solidFill>
              </a:rPr>
              <a:pPr/>
              <a:t>44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46680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9A7408B5-6980-4969-B478-86471D682FFC}" type="slidenum">
              <a:rPr lang="en-US" altLang="en-US" sz="1200" baseline="0" smtClean="0">
                <a:solidFill>
                  <a:srgbClr val="000000"/>
                </a:solidFill>
              </a:rPr>
              <a:pPr/>
              <a:t>45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652770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defRPr sz="2000" baseline="30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F579F9E-8225-4585-87DB-87049CB60071}" type="slidenum">
              <a:rPr lang="en-US" altLang="en-US" sz="1200" baseline="0" smtClean="0">
                <a:solidFill>
                  <a:srgbClr val="000000"/>
                </a:solidFill>
              </a:rPr>
              <a:pPr/>
              <a:t>46</a:t>
            </a:fld>
            <a:endParaRPr lang="en-US" altLang="en-US" sz="1200" baseline="0" dirty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880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3360F4-1F87-456E-850A-7C20F4847BCC}" type="slidenum">
              <a:rPr lang="en-US" altLang="en-US">
                <a:solidFill>
                  <a:srgbClr val="000000"/>
                </a:solidFill>
              </a:rPr>
              <a:pPr/>
              <a:t>8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02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6586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17D03D-4C26-4A14-A43D-BBEC4E0366B0}" type="slidenum">
              <a:rPr lang="en-US" altLang="en-US">
                <a:solidFill>
                  <a:srgbClr val="000000"/>
                </a:solidFill>
              </a:rPr>
              <a:pPr/>
              <a:t>9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398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6354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9A37FA-5E65-46EE-B589-0C17B2EB972D}" type="slidenum">
              <a:rPr lang="en-US" altLang="en-US">
                <a:solidFill>
                  <a:srgbClr val="000000"/>
                </a:solidFill>
              </a:rPr>
              <a:pPr/>
              <a:t>10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04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5786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A5CB1D-33BA-4F80-AB73-1573656B4833}" type="slidenum">
              <a:rPr lang="en-US" altLang="en-US">
                <a:solidFill>
                  <a:srgbClr val="000000"/>
                </a:solidFill>
              </a:rPr>
              <a:pPr/>
              <a:t>11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08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11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5907DB-7161-48DD-9726-4006CDA2EC8D}" type="slidenum">
              <a:rPr lang="en-US" altLang="en-US">
                <a:solidFill>
                  <a:srgbClr val="000000"/>
                </a:solidFill>
              </a:rPr>
              <a:pPr/>
              <a:t>12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410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407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544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304800"/>
            <a:ext cx="25908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304800"/>
            <a:ext cx="75692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3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9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9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24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2091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779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66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29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396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altLang="en-US" sz="2000" b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16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04800"/>
            <a:ext cx="103632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367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2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0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7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1027"/>
          <p:cNvSpPr>
            <a:spLocks noGrp="1" noChangeArrowheads="1"/>
          </p:cNvSpPr>
          <p:nvPr>
            <p:ph type="ctrTitle"/>
          </p:nvPr>
        </p:nvSpPr>
        <p:spPr>
          <a:xfrm>
            <a:off x="2286000" y="2057400"/>
            <a:ext cx="3048000" cy="838200"/>
          </a:xfrm>
        </p:spPr>
        <p:txBody>
          <a:bodyPr/>
          <a:lstStyle/>
          <a:p>
            <a:r>
              <a:rPr lang="en-US" altLang="en-US" sz="4800" b="1" dirty="0">
                <a:solidFill>
                  <a:schemeClr val="bg1"/>
                </a:solidFill>
              </a:rPr>
              <a:t>Chapter 3</a:t>
            </a:r>
          </a:p>
        </p:txBody>
      </p:sp>
      <p:sp>
        <p:nvSpPr>
          <p:cNvPr id="7172" name="Rectangle 1028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3124200"/>
            <a:ext cx="4038600" cy="24384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bg1"/>
                </a:solidFill>
                <a:latin typeface="Arial" charset="0"/>
              </a:rPr>
              <a:t>Boolean Algebra and Digital Logic</a:t>
            </a:r>
          </a:p>
        </p:txBody>
      </p:sp>
    </p:spTree>
    <p:extLst>
      <p:ext uri="{BB962C8B-B14F-4D97-AF65-F5344CB8AC3E}">
        <p14:creationId xmlns:p14="http://schemas.microsoft.com/office/powerpoint/2010/main" val="2134927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65" name="Rectangle 410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(5 of 17)</a:t>
            </a:r>
          </a:p>
        </p:txBody>
      </p:sp>
      <p:sp>
        <p:nvSpPr>
          <p:cNvPr id="403459" name="Rectangle 4099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45720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The truth table for the Boolean function: </a:t>
            </a:r>
          </a:p>
          <a:p>
            <a:pPr marL="457200" lvl="1" indent="0">
              <a:buNone/>
            </a:pPr>
            <a:r>
              <a:rPr lang="en-US" altLang="en-US" dirty="0"/>
              <a:t>   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is shown at the right.</a:t>
            </a:r>
          </a:p>
          <a:p>
            <a:r>
              <a:rPr lang="en-US" altLang="en-US" dirty="0"/>
              <a:t>To make evaluation of the Boolean function easier, the truth table contains extra (shaded) columns to hold evaluations of subparts of the function.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19401"/>
            <a:ext cx="3429000" cy="440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6F7C9B7-865C-BE4B-A124-2767313B9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981201"/>
            <a:ext cx="2451100" cy="25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08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6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(6 of 17)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1816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As with common arithmetic, Boolean operations have rules of precedence.</a:t>
            </a:r>
          </a:p>
          <a:p>
            <a:r>
              <a:rPr lang="en-US" altLang="en-US" dirty="0"/>
              <a:t>The NOT operator has highest priority, followed by AND and then OR.</a:t>
            </a:r>
          </a:p>
          <a:p>
            <a:r>
              <a:rPr lang="en-US" altLang="en-US" dirty="0"/>
              <a:t>This is how we chose the (shaded) function subparts in our table.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A2FD50-B427-6943-AF24-2E1B0EA72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1905000"/>
            <a:ext cx="2452019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0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6" name="Rectangle 307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(7 of 17)</a:t>
            </a:r>
          </a:p>
        </p:txBody>
      </p:sp>
      <p:sp>
        <p:nvSpPr>
          <p:cNvPr id="409603" name="Rectangle 307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Digital computers contain circuits that implement Boolean functions.</a:t>
            </a:r>
          </a:p>
          <a:p>
            <a:r>
              <a:rPr lang="en-US" altLang="en-US" dirty="0"/>
              <a:t>The simpler that we can make a Boolean function, the smaller the circuit that will result.</a:t>
            </a:r>
          </a:p>
          <a:p>
            <a:pPr lvl="1"/>
            <a:r>
              <a:rPr lang="en-US" altLang="en-US" dirty="0"/>
              <a:t>Simpler circuits are cheaper to build, consume less power, and run faster than complex circuits.</a:t>
            </a:r>
          </a:p>
          <a:p>
            <a:r>
              <a:rPr lang="en-US" altLang="en-US" dirty="0"/>
              <a:t>With this in mind, we always want to reduce our Boolean functions to their simplest form.</a:t>
            </a:r>
          </a:p>
          <a:p>
            <a:r>
              <a:rPr lang="en-US" altLang="en-US" dirty="0"/>
              <a:t>There are a number of Boolean identities that help us to do this. </a:t>
            </a:r>
          </a:p>
        </p:txBody>
      </p:sp>
    </p:spTree>
    <p:extLst>
      <p:ext uri="{BB962C8B-B14F-4D97-AF65-F5344CB8AC3E}">
        <p14:creationId xmlns:p14="http://schemas.microsoft.com/office/powerpoint/2010/main" val="2718525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9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(8 of 17)</a:t>
            </a:r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Most Boolean identities have an AND (product) form as well as an OR (sum) form. We give our identities using both forms. Our first group is rather intuitive: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300E6E9-4583-A941-9C28-443989C1F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191000"/>
            <a:ext cx="36957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4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70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(9 of 17)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second group of Boolean identities should be familiar to you from your study of algebra: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35B5566-DDBE-A249-A753-92DD04F8B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962401"/>
            <a:ext cx="7283450" cy="167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1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5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(10 of 17)</a:t>
            </a:r>
          </a:p>
        </p:txBody>
      </p:sp>
      <p:sp>
        <p:nvSpPr>
          <p:cNvPr id="41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Our last group of Boolean identities are perhaps the most useful.</a:t>
            </a:r>
          </a:p>
          <a:p>
            <a:r>
              <a:rPr lang="en-US" altLang="en-US" dirty="0"/>
              <a:t>If you have studied set theory or formal logic, these laws are also familiar to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ABEDBCC-7D45-0740-81D1-8B3810894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206948"/>
            <a:ext cx="3607592" cy="1261672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5715000" y="4517744"/>
          <a:ext cx="4724400" cy="6400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4800"/>
                <a:gridCol w="1574800"/>
                <a:gridCol w="157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DeMorgan’s</a:t>
                      </a:r>
                      <a:r>
                        <a:rPr lang="en-US" dirty="0" smtClean="0"/>
                        <a:t> Law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xy</a:t>
                      </a:r>
                      <a:r>
                        <a:rPr lang="en-US" dirty="0" smtClean="0"/>
                        <a:t>)’ = </a:t>
                      </a:r>
                      <a:r>
                        <a:rPr lang="en-US" dirty="0" err="1" smtClean="0"/>
                        <a:t>x’+y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x+y</a:t>
                      </a:r>
                      <a:r>
                        <a:rPr lang="en-US" dirty="0" smtClean="0"/>
                        <a:t>)’ = </a:t>
                      </a:r>
                      <a:r>
                        <a:rPr lang="en-US" dirty="0" err="1" smtClean="0"/>
                        <a:t>x’y</a:t>
                      </a:r>
                      <a:r>
                        <a:rPr lang="en-US" dirty="0" smtClean="0"/>
                        <a:t>’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2057400" y="4603125"/>
            <a:ext cx="533400" cy="297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sz="2000" b="1" baseline="3000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495800" y="1371600"/>
            <a:ext cx="2971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sz="2000" b="1" baseline="3000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52800" y="4837398"/>
            <a:ext cx="2083592" cy="29751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</a:pPr>
            <a:endParaRPr lang="en-US" sz="2000" b="1" baseline="30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468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80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(11 of 17)</a:t>
            </a:r>
          </a:p>
        </p:txBody>
      </p:sp>
      <p:sp>
        <p:nvSpPr>
          <p:cNvPr id="417796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can use Boolean identities to simplify: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1" y="1676400"/>
            <a:ext cx="5252715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pl-PL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F(x,y,z) </a:t>
            </a:r>
            <a:r>
              <a:rPr lang="en-US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xy </a:t>
            </a:r>
            <a:r>
              <a:rPr lang="en-US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x′z </a:t>
            </a:r>
            <a:r>
              <a:rPr lang="en-US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4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yz</a:t>
            </a:r>
            <a:endParaRPr lang="en-US" sz="4000" b="1" baseline="30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590800"/>
            <a:ext cx="7353300" cy="37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8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(12 of 17)</a:t>
            </a:r>
          </a:p>
        </p:txBody>
      </p:sp>
      <p:sp>
        <p:nvSpPr>
          <p:cNvPr id="42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Sometimes it is more economical to build a circuit using the complement of a function (and complementing its result) than it is to implement the function directly.</a:t>
            </a:r>
          </a:p>
          <a:p>
            <a:r>
              <a:rPr lang="en-US" altLang="en-US" dirty="0"/>
              <a:t>DeMorgan’s law provides an easy way of finding the complement of a Boolean function.</a:t>
            </a:r>
          </a:p>
          <a:p>
            <a:r>
              <a:rPr lang="en-US" altLang="en-US" dirty="0"/>
              <a:t>Recall DeMorgan’s law states: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38400" y="5867401"/>
            <a:ext cx="7239000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(xy)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l-PL" sz="16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6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’+</a:t>
            </a:r>
            <a:r>
              <a:rPr lang="en-US" sz="32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2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y)’=</a:t>
            </a:r>
            <a:r>
              <a:rPr lang="en-US" sz="20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x’</a:t>
            </a:r>
            <a:r>
              <a:rPr lang="pl-PL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4400" b="1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66469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44" name="Rectangle 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 dirty="0"/>
              <a:t>3.2 Boolean Algebra </a:t>
            </a:r>
            <a:r>
              <a:rPr lang="en-US" altLang="en-US" sz="2400" dirty="0"/>
              <a:t>(13 of 17)</a:t>
            </a:r>
          </a:p>
        </p:txBody>
      </p:sp>
      <p:sp>
        <p:nvSpPr>
          <p:cNvPr id="423939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r>
              <a:rPr lang="en-US" altLang="en-US" sz="2500" dirty="0">
                <a:latin typeface="Arial" charset="0"/>
              </a:rPr>
              <a:t>DeMorgan’s law can be extended to any number of variables.</a:t>
            </a:r>
          </a:p>
          <a:p>
            <a:r>
              <a:rPr lang="en-US" altLang="en-US" sz="2500" dirty="0">
                <a:latin typeface="Arial" charset="0"/>
              </a:rPr>
              <a:t>Replace each variable by its complement and change all ANDs to ORs and all ORs to ANDs.</a:t>
            </a:r>
          </a:p>
          <a:p>
            <a:r>
              <a:rPr lang="en-US" altLang="en-US" sz="2500" dirty="0">
                <a:latin typeface="Arial" charset="0"/>
              </a:rPr>
              <a:t>Thus, we find the complement of:</a:t>
            </a:r>
            <a:endParaRPr lang="en-US" altLang="en-US" sz="2600" dirty="0">
              <a:latin typeface="Arial" charset="0"/>
            </a:endParaRPr>
          </a:p>
          <a:p>
            <a:pPr>
              <a:buFontTx/>
              <a:buNone/>
            </a:pPr>
            <a:endParaRPr lang="en-US" altLang="en-US" sz="2600" dirty="0">
              <a:latin typeface="Arial" charset="0"/>
            </a:endParaRPr>
          </a:p>
          <a:p>
            <a:pPr>
              <a:buFontTx/>
              <a:buNone/>
            </a:pPr>
            <a:r>
              <a:rPr lang="en-US" altLang="en-US" sz="2600" dirty="0">
                <a:latin typeface="Arial" charset="0"/>
              </a:rPr>
              <a:t>	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105401"/>
            <a:ext cx="7562850" cy="1247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CFDC61A-B439-E74A-8813-56A030159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816350"/>
            <a:ext cx="73152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4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9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(14 of 17) </a:t>
            </a: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Through our exercises in simplifying Boolean expressions, we see that there are numerous ways of stating the same Boolean expression.</a:t>
            </a:r>
          </a:p>
          <a:p>
            <a:pPr lvl="1"/>
            <a:r>
              <a:rPr lang="en-US" altLang="en-US" dirty="0"/>
              <a:t>These “synonymous” forms are </a:t>
            </a:r>
            <a:r>
              <a:rPr lang="en-US" altLang="en-US" i="1" dirty="0"/>
              <a:t>logically equivalent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Logically equivalent expressions have identical truth tables.</a:t>
            </a:r>
          </a:p>
          <a:p>
            <a:r>
              <a:rPr lang="en-US" altLang="en-US" dirty="0"/>
              <a:t>In order to eliminate as much confusion as possible, designers express Boolean functions in </a:t>
            </a:r>
            <a:r>
              <a:rPr lang="en-US" altLang="en-US" i="1" dirty="0"/>
              <a:t>standardized</a:t>
            </a:r>
            <a:r>
              <a:rPr lang="en-US" altLang="en-US" dirty="0"/>
              <a:t> or </a:t>
            </a:r>
            <a:r>
              <a:rPr lang="en-US" altLang="en-US" i="1" dirty="0"/>
              <a:t>canonical</a:t>
            </a:r>
            <a:r>
              <a:rPr lang="en-US" altLang="en-US" dirty="0"/>
              <a:t> form.</a:t>
            </a:r>
          </a:p>
        </p:txBody>
      </p:sp>
    </p:spTree>
    <p:extLst>
      <p:ext uri="{BB962C8B-B14F-4D97-AF65-F5344CB8AC3E}">
        <p14:creationId xmlns:p14="http://schemas.microsoft.com/office/powerpoint/2010/main" val="148109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Objectives (1)</a:t>
            </a:r>
            <a:endParaRPr lang="en-US" alt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Understand the relationship between Boolean logic and digital computer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Learn how to design simple logic circuits.</a:t>
            </a: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en-US" sz="2800" dirty="0">
                <a:latin typeface="Arial" charset="0"/>
              </a:rPr>
              <a:t>Understand how digital circuits work together to form complex computer systems.</a:t>
            </a:r>
          </a:p>
        </p:txBody>
      </p:sp>
    </p:spTree>
    <p:extLst>
      <p:ext uri="{BB962C8B-B14F-4D97-AF65-F5344CB8AC3E}">
        <p14:creationId xmlns:p14="http://schemas.microsoft.com/office/powerpoint/2010/main" val="313221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4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(15 of 17)</a:t>
            </a:r>
          </a:p>
        </p:txBody>
      </p:sp>
      <p:sp>
        <p:nvSpPr>
          <p:cNvPr id="4280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There are two canonical forms for Boolean expressions: sum-of-products and product-of-sums.</a:t>
            </a:r>
          </a:p>
          <a:p>
            <a:pPr lvl="1"/>
            <a:r>
              <a:rPr lang="en-US" altLang="en-US" dirty="0"/>
              <a:t>Recall the Boolean product is the AND operation and the Boolean sum is the OR operation.</a:t>
            </a:r>
          </a:p>
          <a:p>
            <a:r>
              <a:rPr lang="en-US" altLang="en-US" dirty="0"/>
              <a:t>In the sum-of-products form, ANDed variables are ORed together.</a:t>
            </a:r>
          </a:p>
          <a:p>
            <a:pPr lvl="1"/>
            <a:r>
              <a:rPr lang="en-US" altLang="en-US" dirty="0"/>
              <a:t>For example:</a:t>
            </a:r>
          </a:p>
          <a:p>
            <a:r>
              <a:rPr lang="en-US" altLang="en-US" dirty="0"/>
              <a:t>In the product-of-sums form, ORed variables are ANDed together.</a:t>
            </a:r>
          </a:p>
          <a:p>
            <a:pPr lvl="1"/>
            <a:r>
              <a:rPr lang="en-US" altLang="en-US" dirty="0"/>
              <a:t>For example: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41E467A-DBC1-FB4B-9EAE-811F02B85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267200"/>
            <a:ext cx="5003800" cy="50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262EBAF-36CF-E947-9C5A-69ABA8C96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5638800"/>
            <a:ext cx="5562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4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(16 of 17)</a:t>
            </a:r>
          </a:p>
        </p:txBody>
      </p:sp>
      <p:sp>
        <p:nvSpPr>
          <p:cNvPr id="430084" name="Rectangle 4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4953000" cy="41148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It is easy to convert a function to sum-of-products form using its truth table.</a:t>
            </a:r>
          </a:p>
          <a:p>
            <a:r>
              <a:rPr lang="en-US" altLang="en-US" dirty="0"/>
              <a:t>We are interested in the values of the variables that make the function true (= 1).</a:t>
            </a:r>
          </a:p>
          <a:p>
            <a:r>
              <a:rPr lang="en-US" altLang="en-US" dirty="0"/>
              <a:t>Using the truth table, we list the values of the variables that result in a true function value.</a:t>
            </a:r>
          </a:p>
          <a:p>
            <a:r>
              <a:rPr lang="en-US" altLang="en-US" dirty="0"/>
              <a:t>Each group of variables is then ORed together.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96A79E2-AE2B-1142-B8A6-3AFD167AB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905000"/>
            <a:ext cx="23368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4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7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(17 of 17)</a:t>
            </a:r>
          </a:p>
        </p:txBody>
      </p:sp>
      <p:sp>
        <p:nvSpPr>
          <p:cNvPr id="43213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715000" cy="4114800"/>
          </a:xfrm>
        </p:spPr>
        <p:txBody>
          <a:bodyPr/>
          <a:lstStyle/>
          <a:p>
            <a:r>
              <a:rPr lang="en-US" altLang="en-US" dirty="0"/>
              <a:t>The sum-of-products form for our function is:</a:t>
            </a:r>
          </a:p>
        </p:txBody>
      </p:sp>
      <p:sp>
        <p:nvSpPr>
          <p:cNvPr id="432133" name="Text Box 5"/>
          <p:cNvSpPr txBox="1">
            <a:spLocks noChangeArrowheads="1"/>
          </p:cNvSpPr>
          <p:nvPr/>
        </p:nvSpPr>
        <p:spPr bwMode="auto">
          <a:xfrm>
            <a:off x="2209800" y="5181601"/>
            <a:ext cx="80772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note that this function is not in simplest terms. Our aim is only to rewrite our function in canonical sum-of-products form. </a:t>
            </a:r>
            <a:endParaRPr lang="en-US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3124200"/>
            <a:ext cx="5181600" cy="1008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54D9CB1-19FA-6E48-AB6F-5B4E7DDF0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057400"/>
            <a:ext cx="21082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77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(1 of 6)</a:t>
            </a:r>
          </a:p>
        </p:txBody>
      </p:sp>
      <p:sp>
        <p:nvSpPr>
          <p:cNvPr id="434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We have looked at Boolean functions in abstract terms.</a:t>
            </a:r>
          </a:p>
          <a:p>
            <a:r>
              <a:rPr lang="en-US" altLang="en-US" dirty="0"/>
              <a:t>In this section, we see that Boolean functions are implemented in digital computer circuits called gates.</a:t>
            </a:r>
          </a:p>
          <a:p>
            <a:r>
              <a:rPr lang="en-US" altLang="en-US" dirty="0"/>
              <a:t>A gate is an electronic device that produces a result based on two or more input values.</a:t>
            </a:r>
          </a:p>
          <a:p>
            <a:pPr lvl="1"/>
            <a:r>
              <a:rPr lang="en-US" altLang="en-US" dirty="0"/>
              <a:t>In reality, gates consist of one to six transistors, but digital designers think of them as a single unit.</a:t>
            </a:r>
          </a:p>
          <a:p>
            <a:pPr lvl="1"/>
            <a:r>
              <a:rPr lang="en-US" altLang="en-US" dirty="0"/>
              <a:t>Integrated circuits contain collections of gates suited to a particular purpose.</a:t>
            </a:r>
          </a:p>
        </p:txBody>
      </p:sp>
    </p:spTree>
    <p:extLst>
      <p:ext uri="{BB962C8B-B14F-4D97-AF65-F5344CB8AC3E}">
        <p14:creationId xmlns:p14="http://schemas.microsoft.com/office/powerpoint/2010/main" val="2718667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3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(2 of 6)</a:t>
            </a:r>
          </a:p>
        </p:txBody>
      </p:sp>
      <p:sp>
        <p:nvSpPr>
          <p:cNvPr id="436226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The three simplest gates are the AND, OR, and NOT gates.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They correspond directly to their respective Boolean operations, as you can see by their truth tables.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A808707-1798-4F46-A719-465DD6462D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67000"/>
            <a:ext cx="40259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96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8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(3 of 6)</a:t>
            </a:r>
          </a:p>
        </p:txBody>
      </p:sp>
      <p:sp>
        <p:nvSpPr>
          <p:cNvPr id="4382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Another very useful gate is the exclusive OR (XOR) gate.  </a:t>
            </a:r>
          </a:p>
          <a:p>
            <a:r>
              <a:rPr lang="en-US" altLang="en-US" dirty="0"/>
              <a:t>The output of the XOR operation is true only when the values of the inputs differ.</a:t>
            </a:r>
          </a:p>
        </p:txBody>
      </p:sp>
      <p:sp>
        <p:nvSpPr>
          <p:cNvPr id="438278" name="Text Box 6"/>
          <p:cNvSpPr txBox="1">
            <a:spLocks noChangeArrowheads="1"/>
          </p:cNvSpPr>
          <p:nvPr/>
        </p:nvSpPr>
        <p:spPr bwMode="auto">
          <a:xfrm>
            <a:off x="6629400" y="5181600"/>
            <a:ext cx="3429000" cy="762000"/>
          </a:xfrm>
          <a:prstGeom prst="rect">
            <a:avLst/>
          </a:prstGeom>
          <a:solidFill>
            <a:srgbClr val="E4F4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altLang="en-US" sz="2200" b="1" dirty="0">
                <a:solidFill>
                  <a:srgbClr val="CC3300"/>
                </a:solidFill>
              </a:rPr>
              <a:t>Note the special symbol </a:t>
            </a:r>
            <a:r>
              <a:rPr lang="en-US" altLang="en-US" sz="2200" b="1" dirty="0">
                <a:solidFill>
                  <a:srgbClr val="CC3300"/>
                </a:solidFill>
                <a:sym typeface="Symbol" pitchFamily="18" charset="2"/>
              </a:rPr>
              <a:t> </a:t>
            </a:r>
            <a:r>
              <a:rPr lang="en-US" altLang="en-US" sz="2200" b="1" dirty="0">
                <a:solidFill>
                  <a:srgbClr val="CC3300"/>
                </a:solidFill>
              </a:rPr>
              <a:t>for the XOR operation.</a:t>
            </a:r>
            <a:endParaRPr lang="en-US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76E6ABA-BE5F-DD47-B5AE-EC1CC016C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038600"/>
            <a:ext cx="2070100" cy="2070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B5EA17F-110F-1E43-BA00-CFEDF6E32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191000"/>
            <a:ext cx="2489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66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(4 of 6)</a:t>
            </a:r>
          </a:p>
        </p:txBody>
      </p:sp>
      <p:sp>
        <p:nvSpPr>
          <p:cNvPr id="440322" name="Rectangle 2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34290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NAND and NOR are two very important gates. Their symbols and truth tables are shown at the right.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D1A9C26-41C1-4545-8E4B-3E6DD8134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1981200"/>
            <a:ext cx="1660357" cy="297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D1664F5-CA91-4848-9B40-D3216F1D1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1981200"/>
            <a:ext cx="2021304" cy="1407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AC66BA-852F-9848-B9D1-8C53C06E6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3657600"/>
            <a:ext cx="212959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7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(5 of 6)</a:t>
            </a:r>
          </a:p>
        </p:txBody>
      </p:sp>
      <p:sp>
        <p:nvSpPr>
          <p:cNvPr id="442370" name="Rectangle 2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37338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NAND and NOR are known as </a:t>
            </a:r>
            <a:r>
              <a:rPr lang="en-US" altLang="en-US" i="1" dirty="0"/>
              <a:t>universal gates </a:t>
            </a:r>
            <a:r>
              <a:rPr lang="en-US" altLang="en-US" dirty="0"/>
              <a:t>because they are inexpensive to manufacture and any Boolean function can be constructed using only NAND or only NOR gates.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F95318E-9CC9-BC42-B3A9-31C7AB15F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209800"/>
            <a:ext cx="3708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3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3.3 Logic Gates (6 of 6)</a:t>
            </a:r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Gates can have multiple inputs and more than one output.</a:t>
            </a:r>
          </a:p>
          <a:p>
            <a:pPr lvl="1"/>
            <a:r>
              <a:rPr lang="en-US" altLang="en-US" dirty="0"/>
              <a:t>A second output can be provided for the complement of the operation.</a:t>
            </a:r>
          </a:p>
          <a:p>
            <a:pPr lvl="1"/>
            <a:r>
              <a:rPr lang="en-US" altLang="en-US" dirty="0"/>
              <a:t>We’ll see more of this later.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B01BD3-DE02-744B-B554-CE7096F21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495800"/>
            <a:ext cx="5181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35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 Karnaugh Maps</a:t>
            </a:r>
          </a:p>
        </p:txBody>
      </p:sp>
      <p:sp>
        <p:nvSpPr>
          <p:cNvPr id="3076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Simplification of Boolean functions leads to simpler (and usually faster) digital circuits.</a:t>
            </a:r>
          </a:p>
          <a:p>
            <a:r>
              <a:rPr lang="en-US" altLang="en-US" dirty="0"/>
              <a:t>Simplifying Boolean functions using identities is time-consuming and error-prone.</a:t>
            </a:r>
          </a:p>
          <a:p>
            <a:r>
              <a:rPr lang="en-US" altLang="en-US" dirty="0"/>
              <a:t>This special section presents an easy, systematic method for reducing Boolean expressions.</a:t>
            </a:r>
          </a:p>
        </p:txBody>
      </p:sp>
    </p:spTree>
    <p:extLst>
      <p:ext uri="{BB962C8B-B14F-4D97-AF65-F5344CB8AC3E}">
        <p14:creationId xmlns:p14="http://schemas.microsoft.com/office/powerpoint/2010/main" val="4168815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 Expressions</a:t>
            </a:r>
          </a:p>
          <a:p>
            <a:r>
              <a:rPr lang="en-US" dirty="0" smtClean="0"/>
              <a:t>Boolean Expressions can be represented as </a:t>
            </a:r>
            <a:r>
              <a:rPr lang="en-US" dirty="0"/>
              <a:t>T</a:t>
            </a:r>
            <a:r>
              <a:rPr lang="en-US" dirty="0" smtClean="0"/>
              <a:t>ruth Tables</a:t>
            </a:r>
          </a:p>
          <a:p>
            <a:r>
              <a:rPr lang="en-US" dirty="0" smtClean="0"/>
              <a:t>Truth Tables can be represented with Boolean Expressions</a:t>
            </a:r>
          </a:p>
          <a:p>
            <a:r>
              <a:rPr lang="en-US" dirty="0" smtClean="0"/>
              <a:t>Boolean Expressions  or Truth Tables can be represented with Logic Gates connected in Logic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9637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3.4.1 Introduction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In 1953, Maurice Karnaugh was a telecommunications engineer at Bell Labs.</a:t>
            </a:r>
          </a:p>
          <a:p>
            <a:r>
              <a:rPr lang="en-US" altLang="en-US" dirty="0"/>
              <a:t>While exploring the new field of digital logic and its application to the design of telephone circuits, he invented a graphical way of visualizing and then simplifying Boolean expressions.</a:t>
            </a:r>
          </a:p>
          <a:p>
            <a:r>
              <a:rPr lang="en-US" altLang="en-US" dirty="0"/>
              <a:t>This graphical representation, now known as a Karnaugh map, or Kmap, is named in his honor.</a:t>
            </a:r>
          </a:p>
        </p:txBody>
      </p:sp>
    </p:spTree>
    <p:extLst>
      <p:ext uri="{BB962C8B-B14F-4D97-AF65-F5344CB8AC3E}">
        <p14:creationId xmlns:p14="http://schemas.microsoft.com/office/powerpoint/2010/main" val="2359433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(1 of 5) 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Kmap is a matrix consisting of rows and columns that represent the output values of a Boolean function.</a:t>
            </a:r>
          </a:p>
          <a:p>
            <a:r>
              <a:rPr lang="en-US" altLang="en-US" dirty="0"/>
              <a:t>The output values placed in each cell are derived from the minterms of a Boolean function.</a:t>
            </a:r>
          </a:p>
          <a:p>
            <a:r>
              <a:rPr lang="en-US" altLang="en-US" dirty="0"/>
              <a:t>A </a:t>
            </a:r>
            <a:r>
              <a:rPr lang="en-US" altLang="en-US" i="1" dirty="0"/>
              <a:t>minterm</a:t>
            </a:r>
            <a:r>
              <a:rPr lang="en-US" altLang="en-US" dirty="0"/>
              <a:t> is a product term that contains all of the function’s variables exactly once, either complemented or not complemented.</a:t>
            </a:r>
          </a:p>
        </p:txBody>
      </p:sp>
    </p:spTree>
    <p:extLst>
      <p:ext uri="{BB962C8B-B14F-4D97-AF65-F5344CB8AC3E}">
        <p14:creationId xmlns:p14="http://schemas.microsoft.com/office/powerpoint/2010/main" val="234635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For example, the minterms for a function having the inputs </a:t>
            </a:r>
            <a:r>
              <a:rPr lang="en-US" altLang="en-US" sz="2600" i="1" dirty="0"/>
              <a:t>x</a:t>
            </a:r>
            <a:r>
              <a:rPr lang="en-US" altLang="en-US" sz="2600" dirty="0"/>
              <a:t> and </a:t>
            </a:r>
            <a:r>
              <a:rPr lang="en-US" altLang="en-US" sz="2600" i="1" dirty="0"/>
              <a:t>y</a:t>
            </a:r>
            <a:r>
              <a:rPr lang="en-US" altLang="en-US" sz="2600" dirty="0"/>
              <a:t> are </a:t>
            </a:r>
            <a:r>
              <a:rPr lang="en-US" altLang="en-US" sz="2400" b="1" dirty="0" err="1" smtClean="0">
                <a:latin typeface="Courier New" pitchFamily="49" charset="0"/>
                <a:cs typeface="Courier New" pitchFamily="49" charset="0"/>
              </a:rPr>
              <a:t>x’y</a:t>
            </a:r>
            <a:r>
              <a:rPr lang="en-US" altLang="en-US" sz="2400" b="1" dirty="0" smtClean="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altLang="en-US" sz="2400" dirty="0" smtClean="0"/>
              <a:t>,</a:t>
            </a:r>
            <a:r>
              <a:rPr lang="en-US" alt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x’y</a:t>
            </a:r>
            <a:r>
              <a:rPr lang="en-US" altLang="en-US" sz="2400" dirty="0"/>
              <a:t>,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 xy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altLang="en-US" sz="2600" dirty="0"/>
              <a:t>,</a:t>
            </a:r>
            <a:r>
              <a:rPr lang="en-US" altLang="en-US" sz="2600" dirty="0">
                <a:latin typeface="Arial" charset="0"/>
              </a:rPr>
              <a:t> </a:t>
            </a:r>
            <a:r>
              <a:rPr lang="en-US" altLang="en-US" sz="2600" dirty="0"/>
              <a:t>and</a:t>
            </a:r>
            <a:r>
              <a:rPr lang="en-US" altLang="en-US" sz="2600" dirty="0">
                <a:latin typeface="Arial" charset="0"/>
              </a:rPr>
              <a:t>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xy</a:t>
            </a:r>
            <a:r>
              <a:rPr lang="en-US" altLang="en-US" sz="2600" b="1" dirty="0">
                <a:latin typeface="Arial" charset="0"/>
              </a:rPr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Consider the Boolean function, </a:t>
            </a:r>
            <a:r>
              <a:rPr lang="en-US" altLang="en-US" sz="2400" b="1" dirty="0">
                <a:latin typeface="Courier New" pitchFamily="49" charset="0"/>
                <a:cs typeface="Courier New" pitchFamily="49" charset="0"/>
              </a:rPr>
              <a:t>F(x,y)= xy + xy’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US" altLang="en-US" sz="2600" dirty="0"/>
              <a:t>Its minterms are: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="" xmlns:a16="http://schemas.microsoft.com/office/drawing/2014/main" id="{FFCDB021-95AF-9640-A355-D97F9A6F4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(2 of 5)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DCB1286-CB13-FA4C-9386-34C57CA24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886201"/>
            <a:ext cx="3009900" cy="23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38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(3 of 5) 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Similarly, a function having three inputs, has the minterms that are shown in this diagram.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ADA68E3-2FC7-8F46-A027-2EF7DE91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200400"/>
            <a:ext cx="3200400" cy="30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9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8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(4 of 5) 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4876800" cy="41148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 Kmap has a cell for each minterm.</a:t>
            </a:r>
          </a:p>
          <a:p>
            <a:r>
              <a:rPr lang="en-US" altLang="en-US" dirty="0"/>
              <a:t>This means that it has a cell for each line for the truth table of a function.</a:t>
            </a:r>
          </a:p>
          <a:p>
            <a:r>
              <a:rPr lang="en-US" altLang="en-US" dirty="0"/>
              <a:t>The truth table for the function </a:t>
            </a:r>
            <a:r>
              <a:rPr lang="en-US" altLang="en-US" i="1" dirty="0"/>
              <a:t>F(x,y) = xy </a:t>
            </a:r>
            <a:r>
              <a:rPr lang="en-US" altLang="en-US" dirty="0"/>
              <a:t>is shown at the right along with its corresponding Kmap.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9A72592-0F24-DF42-A917-26667B321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905000"/>
            <a:ext cx="27305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C97CDE2-6328-1C47-ADE8-A83E230C4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4419600"/>
            <a:ext cx="1968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50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3.4.2 Description of Kmaps and Terminology (5 of 5) </a:t>
            </a:r>
          </a:p>
        </p:txBody>
      </p:sp>
      <p:sp>
        <p:nvSpPr>
          <p:cNvPr id="529411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2578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As another example, we give the truth table and KMap for the function, </a:t>
            </a:r>
            <a:r>
              <a:rPr lang="en-US" altLang="en-US" i="1" dirty="0"/>
              <a:t>F(x,y) = x + y </a:t>
            </a:r>
            <a:r>
              <a:rPr lang="en-US" altLang="en-US" dirty="0"/>
              <a:t>at the right.</a:t>
            </a:r>
          </a:p>
          <a:p>
            <a:r>
              <a:rPr lang="en-US" altLang="en-US" dirty="0"/>
              <a:t>This function is equivalent to the OR of all of the minterms that have a value of 1. Thus:</a:t>
            </a:r>
          </a:p>
          <a:p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133600" y="5181601"/>
            <a:ext cx="5435600" cy="415925"/>
          </a:xfrm>
          <a:prstGeom prst="rect">
            <a:avLst/>
          </a:prstGeom>
          <a:noFill/>
        </p:spPr>
        <p:txBody>
          <a:bodyPr bIns="0" anchor="b"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36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F(x,y)=</a:t>
            </a:r>
            <a:r>
              <a:rPr lang="en-US" altLang="en-US" sz="14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x+y</a:t>
            </a:r>
            <a:r>
              <a:rPr lang="en-US" altLang="en-US" sz="14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14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600" b="1" kern="0" spc="40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x’y+xy’+xy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83B3F93-C4BD-9D42-B049-B80355367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752600"/>
            <a:ext cx="2743200" cy="229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EEA02A8-6E10-594D-AE10-8BE61097C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41910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95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(1 of 3) </a:t>
            </a:r>
          </a:p>
        </p:txBody>
      </p:sp>
      <p:sp>
        <p:nvSpPr>
          <p:cNvPr id="10245" name="Rectangle 4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486400" cy="4114800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Of course, the minterm function that we derived from our Kmap was not in simplest terms.  </a:t>
            </a:r>
          </a:p>
          <a:p>
            <a:pPr lvl="1"/>
            <a:r>
              <a:rPr lang="en-US" altLang="en-US" dirty="0"/>
              <a:t>That’s what we started with in this example.</a:t>
            </a:r>
          </a:p>
          <a:p>
            <a:r>
              <a:rPr lang="en-US" altLang="en-US" dirty="0"/>
              <a:t>We can, however, reduce our complicated expression to its simplest terms by finding adjacent 1s in the Kmap that can be collected into groups that are powers of two.</a:t>
            </a:r>
          </a:p>
          <a:p>
            <a:r>
              <a:rPr lang="en-US" altLang="en-US" dirty="0"/>
              <a:t>In our example, we have two such groups.</a:t>
            </a:r>
          </a:p>
          <a:p>
            <a:pPr lvl="1"/>
            <a:r>
              <a:rPr lang="en-US" altLang="en-US" dirty="0"/>
              <a:t>Can you find them?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7B4319B-EA9D-C941-BA56-19A8D2185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8956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08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(2 of 3) 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45720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The best way of selecting two groups of 1s form our simple Kmap is shown below.  </a:t>
            </a:r>
          </a:p>
          <a:p>
            <a:r>
              <a:rPr lang="en-US" altLang="en-US" dirty="0"/>
              <a:t>We see that both groups are powers of two and that the groups overlap.</a:t>
            </a:r>
          </a:p>
          <a:p>
            <a:r>
              <a:rPr lang="en-US" altLang="en-US" dirty="0"/>
              <a:t>The next slide gives guidance for selecting Kmap groups.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725D519-424F-D743-81A3-B61D016DE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581400"/>
            <a:ext cx="1955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05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3.4.3 Kmap Simplification for Two Variables (3 of 3) </a:t>
            </a:r>
          </a:p>
        </p:txBody>
      </p:sp>
      <p:sp>
        <p:nvSpPr>
          <p:cNvPr id="12291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rules of Kmap simplification are:</a:t>
            </a:r>
          </a:p>
          <a:p>
            <a:pPr lvl="1"/>
            <a:r>
              <a:rPr lang="en-US" altLang="en-US" dirty="0"/>
              <a:t>Groupings can contain only 1s; no 0s.</a:t>
            </a:r>
          </a:p>
          <a:p>
            <a:pPr lvl="1"/>
            <a:r>
              <a:rPr lang="en-US" altLang="en-US" dirty="0"/>
              <a:t>Groups can be formed only at right angles; diagonal groups are not allowed.</a:t>
            </a:r>
          </a:p>
          <a:p>
            <a:pPr lvl="1"/>
            <a:r>
              <a:rPr lang="en-US" altLang="en-US" dirty="0"/>
              <a:t>The number of 1s in a group must be a power of 2 – even if it contains a single 1.</a:t>
            </a:r>
          </a:p>
          <a:p>
            <a:pPr lvl="1"/>
            <a:r>
              <a:rPr lang="en-US" altLang="en-US" dirty="0"/>
              <a:t>The groups must be made as large as possible.</a:t>
            </a:r>
          </a:p>
          <a:p>
            <a:pPr lvl="1"/>
            <a:r>
              <a:rPr lang="en-US" altLang="en-US" dirty="0"/>
              <a:t>Groups can overlap and wrap around the sides of the Kmap.</a:t>
            </a:r>
          </a:p>
        </p:txBody>
      </p:sp>
    </p:spTree>
    <p:extLst>
      <p:ext uri="{BB962C8B-B14F-4D97-AF65-F5344CB8AC3E}">
        <p14:creationId xmlns:p14="http://schemas.microsoft.com/office/powerpoint/2010/main" val="3741558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(3 of 7) 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Consider the function:</a:t>
            </a:r>
          </a:p>
          <a:p>
            <a:endParaRPr lang="en-US" altLang="en-US" dirty="0"/>
          </a:p>
          <a:p>
            <a:r>
              <a:rPr lang="en-US" altLang="en-US" dirty="0"/>
              <a:t>Its Kmap is given below.</a:t>
            </a:r>
          </a:p>
          <a:p>
            <a:pPr lvl="1"/>
            <a:r>
              <a:rPr lang="en-US" altLang="en-US" dirty="0"/>
              <a:t>What is the largest group of 1s that is a power of 2?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0" y="2667001"/>
            <a:ext cx="8051800" cy="496887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44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F(X,Y,Z)=</a:t>
            </a:r>
            <a:r>
              <a:rPr lang="en-US" altLang="en-US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44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X’Y’Z + X’YZ + XY’Z + 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5F37CE-DE98-AF4D-9296-D3BD914AE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419600"/>
            <a:ext cx="3073400" cy="15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3.1 Introduction (1 of 2)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In the latter part of the nineteenth century, George Boole incensed philosophers and mathematicians alike when he suggested that logical thought could be represented through mathematical equations.</a:t>
            </a:r>
          </a:p>
          <a:p>
            <a:pPr lvl="1"/>
            <a:r>
              <a:rPr lang="en-US" altLang="en-US" dirty="0"/>
              <a:t>How dare anyone suggest that human thought could be encapsulated and manipulated like an algebraic formula?</a:t>
            </a:r>
          </a:p>
          <a:p>
            <a:r>
              <a:rPr lang="en-US" altLang="en-US" dirty="0"/>
              <a:t>Computers, as we know them today, are implementations of Boole’s </a:t>
            </a:r>
            <a:r>
              <a:rPr lang="en-US" altLang="en-US" i="1" dirty="0"/>
              <a:t>Laws of Thought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John Atanasoff and Claude Shannon were among the first to see this connection.</a:t>
            </a:r>
          </a:p>
        </p:txBody>
      </p:sp>
    </p:spTree>
    <p:extLst>
      <p:ext uri="{BB962C8B-B14F-4D97-AF65-F5344CB8AC3E}">
        <p14:creationId xmlns:p14="http://schemas.microsoft.com/office/powerpoint/2010/main" val="4098569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1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(4 of 7) 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257800" cy="31242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This grouping tells us that changes in the variables x and y have no influence upon the value of the function: They are irrelevant.</a:t>
            </a:r>
          </a:p>
          <a:p>
            <a:r>
              <a:rPr lang="en-US" altLang="en-US" dirty="0"/>
              <a:t>This means that the function,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	reduces to </a:t>
            </a:r>
            <a:r>
              <a:rPr lang="en-US" altLang="en-US" i="1" dirty="0"/>
              <a:t>F(x) = z.</a:t>
            </a:r>
          </a:p>
        </p:txBody>
      </p:sp>
      <p:sp>
        <p:nvSpPr>
          <p:cNvPr id="16389" name="Text Box 8"/>
          <p:cNvSpPr txBox="1">
            <a:spLocks noChangeArrowheads="1"/>
          </p:cNvSpPr>
          <p:nvPr/>
        </p:nvSpPr>
        <p:spPr bwMode="auto">
          <a:xfrm>
            <a:off x="2590800" y="5181601"/>
            <a:ext cx="7543800" cy="7694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0" fontAlgn="base" hangingPunct="0">
              <a:spcBef>
                <a:spcPct val="15000"/>
              </a:spcBef>
              <a:spcAft>
                <a:spcPct val="0"/>
              </a:spcAft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Arial"/>
              </a:rPr>
              <a:t>You could verify this reduction with identities or a truth table.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4267200"/>
            <a:ext cx="7620000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40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F(X,Y,Z)=</a:t>
            </a:r>
            <a:r>
              <a:rPr lang="en-US" altLang="en-US" sz="16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40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X’Y’Z + X’YZ + XY’Z + XYZ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7DF2EDF-F3BD-CC43-882D-17196DB72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057400"/>
            <a:ext cx="2434512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03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Rectangle 1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(5 of 7) 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idx="1"/>
          </p:nvPr>
        </p:nvSpPr>
        <p:spPr>
          <a:xfrm>
            <a:off x="914400" y="1915886"/>
            <a:ext cx="10363200" cy="4114800"/>
          </a:xfrm>
        </p:spPr>
        <p:txBody>
          <a:bodyPr/>
          <a:lstStyle/>
          <a:p>
            <a:r>
              <a:rPr lang="en-US" altLang="en-US" dirty="0"/>
              <a:t>Now for a more complicated Kmap. Consider the function: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Its Kmap is shown below. There are (only) two groupings of 1s.</a:t>
            </a:r>
          </a:p>
          <a:p>
            <a:pPr lvl="1"/>
            <a:r>
              <a:rPr lang="en-US" altLang="en-US" dirty="0"/>
              <a:t>Can you find them?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964657"/>
            <a:ext cx="8001000" cy="928687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40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F(X,Y,Z)= X’Y’Z’+ X’Y’Z + X’YZ </a:t>
            </a:r>
          </a:p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40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+ X’YZ’+ XY’Z’+ XYZ’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2C216E8-0CBC-D348-9F8F-4D363DF50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070" y="4637696"/>
            <a:ext cx="2863850" cy="13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3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9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(6 of 7) 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7772400" cy="31242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In this Kmap, we see an example of a group that wraps around the sides of a Kmap.</a:t>
            </a:r>
          </a:p>
          <a:p>
            <a:r>
              <a:rPr lang="en-US" altLang="en-US" dirty="0"/>
              <a:t>This group tells us that the values of </a:t>
            </a:r>
            <a:r>
              <a:rPr lang="en-US" altLang="en-US" i="1" dirty="0"/>
              <a:t>x</a:t>
            </a:r>
            <a:r>
              <a:rPr lang="en-US" altLang="en-US" dirty="0"/>
              <a:t> and </a:t>
            </a:r>
            <a:r>
              <a:rPr lang="en-US" altLang="en-US" i="1" dirty="0"/>
              <a:t>y</a:t>
            </a:r>
            <a:r>
              <a:rPr lang="en-US" altLang="en-US" dirty="0"/>
              <a:t> are not relevant to the term of the function that is encompassed by the group.</a:t>
            </a:r>
          </a:p>
          <a:p>
            <a:pPr lvl="1"/>
            <a:r>
              <a:rPr lang="en-US" altLang="en-US" dirty="0"/>
              <a:t>What does this tell us about this term of the function?</a:t>
            </a:r>
          </a:p>
          <a:p>
            <a:endParaRPr lang="en-US" altLang="en-US" dirty="0"/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3276600" y="5029200"/>
            <a:ext cx="2133600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Arial"/>
              </a:rPr>
              <a:t>What about the green group in the top row?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B1A046-B1E8-924E-8FB3-CD820A2B9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876800"/>
            <a:ext cx="3086100" cy="151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29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E4F5FF"/>
                </a:solidFill>
              </a14:hiddenFill>
            </a:ext>
          </a:extLst>
        </p:spPr>
        <p:txBody>
          <a:bodyPr/>
          <a:lstStyle/>
          <a:p>
            <a:pPr>
              <a:spcBef>
                <a:spcPct val="10000"/>
              </a:spcBef>
              <a:spcAft>
                <a:spcPts val="500"/>
              </a:spcAft>
            </a:pPr>
            <a:r>
              <a:rPr lang="en-US" altLang="en-US" sz="2600" dirty="0"/>
              <a:t>The green group in the top row tells us that only the value of </a:t>
            </a:r>
            <a:r>
              <a:rPr lang="en-US" altLang="en-US" sz="2600" i="1" dirty="0"/>
              <a:t>x</a:t>
            </a:r>
            <a:r>
              <a:rPr lang="en-US" altLang="en-US" sz="2600" dirty="0"/>
              <a:t> is significant in that group.</a:t>
            </a:r>
          </a:p>
          <a:p>
            <a:pPr>
              <a:spcBef>
                <a:spcPct val="10000"/>
              </a:spcBef>
              <a:spcAft>
                <a:spcPts val="500"/>
              </a:spcAft>
            </a:pPr>
            <a:r>
              <a:rPr lang="en-US" altLang="en-US" sz="2600" dirty="0"/>
              <a:t>We see that it is complemented in that row, so the other term of the reduced function is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X’</a:t>
            </a:r>
            <a:r>
              <a:rPr lang="en-US" altLang="en-US" sz="2600" dirty="0">
                <a:latin typeface="Arial" charset="0"/>
              </a:rPr>
              <a:t>     </a:t>
            </a:r>
          </a:p>
          <a:p>
            <a:pPr>
              <a:spcBef>
                <a:spcPct val="10000"/>
              </a:spcBef>
            </a:pPr>
            <a:r>
              <a:rPr lang="en-US" altLang="en-US" sz="2600" dirty="0"/>
              <a:t>Our reduced function is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F(X,Y,Z)= X’+</a:t>
            </a:r>
            <a:r>
              <a:rPr lang="en-US" alt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sz="2800" b="1" dirty="0">
                <a:latin typeface="Courier New" pitchFamily="49" charset="0"/>
                <a:cs typeface="Courier New" pitchFamily="49" charset="0"/>
              </a:rPr>
              <a:t>Z’</a:t>
            </a:r>
          </a:p>
        </p:txBody>
      </p:sp>
      <p:sp>
        <p:nvSpPr>
          <p:cNvPr id="19461" name="Text Box 10"/>
          <p:cNvSpPr txBox="1">
            <a:spLocks noChangeArrowheads="1"/>
          </p:cNvSpPr>
          <p:nvPr/>
        </p:nvSpPr>
        <p:spPr bwMode="auto">
          <a:xfrm>
            <a:off x="3048000" y="4800600"/>
            <a:ext cx="2667000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latin typeface="Arial"/>
              </a:rPr>
              <a:t>Recall that we had six minterms in our original function!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="" xmlns:a16="http://schemas.microsoft.com/office/drawing/2014/main" id="{B1B79F3E-7245-F147-84D3-4CCE7A24BB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3.4.4 Kmap Simplification for Three Variables (7 of 7)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65EF22A-A68B-9543-9846-CCCFEF83A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4724401"/>
            <a:ext cx="2686050" cy="132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676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3.4.6 Don’t Care Conditions (3 of 5) 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one grouping in the Kmap below, we have the function: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3200400"/>
            <a:ext cx="4760912" cy="457200"/>
          </a:xfrm>
          <a:prstGeom prst="rect">
            <a:avLst/>
          </a:prstGeom>
          <a:noFill/>
        </p:spPr>
        <p:txBody>
          <a:bodyPr rIns="0" bIns="0" anchor="b">
            <a:spAutoFit/>
          </a:bodyPr>
          <a:lstStyle/>
          <a:p>
            <a:pPr algn="r" eaLnBrk="0" fontAlgn="base" hangingPunct="0">
              <a:spcBef>
                <a:spcPct val="15000"/>
              </a:spcBef>
              <a:spcAft>
                <a:spcPct val="0"/>
              </a:spcAft>
              <a:defRPr/>
            </a:pPr>
            <a:r>
              <a:rPr lang="en-US" altLang="en-US" sz="4000" b="1" kern="0" baseline="30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F(W,X,Y,Z)= W’Y’+ YZ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F1AE823-F015-4041-9507-460A6509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657600"/>
            <a:ext cx="3810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70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3.4.7 Summary (1 of 2) 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Kmaps provide an easy graphical method of simplifying Boolean expressions.</a:t>
            </a:r>
          </a:p>
          <a:p>
            <a:r>
              <a:rPr lang="en-US" altLang="en-US" dirty="0"/>
              <a:t>A Kmap is a matrix consisting of the outputs of the minterms of a Boolean function.</a:t>
            </a:r>
          </a:p>
          <a:p>
            <a:r>
              <a:rPr lang="en-US" altLang="en-US" dirty="0"/>
              <a:t>In this section, we have discussed 2-, 3-, and 4-input Kmaps. This method can be extended to any number of inputs through the use of multiple tables.</a:t>
            </a:r>
          </a:p>
        </p:txBody>
      </p:sp>
    </p:spTree>
    <p:extLst>
      <p:ext uri="{BB962C8B-B14F-4D97-AF65-F5344CB8AC3E}">
        <p14:creationId xmlns:p14="http://schemas.microsoft.com/office/powerpoint/2010/main" val="18804430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3.4.7 Summary (2 of 2)</a:t>
            </a:r>
          </a:p>
        </p:txBody>
      </p:sp>
      <p:sp>
        <p:nvSpPr>
          <p:cNvPr id="30723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Recapping the rules of Kmap simplification:</a:t>
            </a:r>
          </a:p>
          <a:p>
            <a:pPr lvl="1"/>
            <a:r>
              <a:rPr lang="en-US" altLang="en-US" dirty="0"/>
              <a:t>Groupings can contain only 1s; no 0s.</a:t>
            </a:r>
          </a:p>
          <a:p>
            <a:pPr lvl="1"/>
            <a:r>
              <a:rPr lang="en-US" altLang="en-US" dirty="0"/>
              <a:t>Groups can be formed only at right angles; diagonal groups are not allowed.</a:t>
            </a:r>
          </a:p>
          <a:p>
            <a:pPr lvl="1"/>
            <a:r>
              <a:rPr lang="en-US" altLang="en-US" dirty="0"/>
              <a:t>The number of 1s in a group must be a power of 2 – even if it contains a single 1.</a:t>
            </a:r>
          </a:p>
          <a:p>
            <a:pPr lvl="1"/>
            <a:r>
              <a:rPr lang="en-US" altLang="en-US" dirty="0"/>
              <a:t>The groups must be made as large as possible.</a:t>
            </a:r>
          </a:p>
          <a:p>
            <a:pPr lvl="1"/>
            <a:r>
              <a:rPr lang="en-US" altLang="en-US" dirty="0"/>
              <a:t>Groups can overlap and wrap around the sides of the Kmap.</a:t>
            </a:r>
          </a:p>
          <a:p>
            <a:pPr lvl="1"/>
            <a:r>
              <a:rPr lang="en-US" altLang="en-US" dirty="0"/>
              <a:t>Use don’t care conditions when you can.</a:t>
            </a:r>
          </a:p>
        </p:txBody>
      </p:sp>
    </p:spTree>
    <p:extLst>
      <p:ext uri="{BB962C8B-B14F-4D97-AF65-F5344CB8AC3E}">
        <p14:creationId xmlns:p14="http://schemas.microsoft.com/office/powerpoint/2010/main" val="375577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9" name="Rectangle 10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3.1 Introduction (2 of 2)</a:t>
            </a:r>
          </a:p>
        </p:txBody>
      </p:sp>
      <p:sp>
        <p:nvSpPr>
          <p:cNvPr id="395267" name="Rectangle 102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In the middle of the twentieth century, computers were commonly known as “thinking machines” and “electronic brains.”</a:t>
            </a:r>
          </a:p>
          <a:p>
            <a:pPr lvl="1"/>
            <a:r>
              <a:rPr lang="en-US" altLang="en-US" dirty="0"/>
              <a:t>Many people were fearful of them.</a:t>
            </a:r>
          </a:p>
          <a:p>
            <a:r>
              <a:rPr lang="en-US" altLang="en-US" dirty="0"/>
              <a:t>Nowadays, we rarely ponder the relationship between electronic digital computers and human logic. Computers are accepted as part of our lives.</a:t>
            </a:r>
          </a:p>
          <a:p>
            <a:pPr lvl="1"/>
            <a:r>
              <a:rPr lang="en-US" altLang="en-US" dirty="0"/>
              <a:t>Many people, however, are still fearful of them.</a:t>
            </a:r>
          </a:p>
          <a:p>
            <a:r>
              <a:rPr lang="en-US" altLang="en-US" dirty="0"/>
              <a:t>In this chapter, you will learn the simplicity that constitutes the essence of the machine.</a:t>
            </a:r>
          </a:p>
        </p:txBody>
      </p:sp>
    </p:spTree>
    <p:extLst>
      <p:ext uri="{BB962C8B-B14F-4D97-AF65-F5344CB8AC3E}">
        <p14:creationId xmlns:p14="http://schemas.microsoft.com/office/powerpoint/2010/main" val="106732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(1 of 17)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Boolean algebra is a mathematical system for the manipulation of variables that can have one of two values.</a:t>
            </a:r>
          </a:p>
          <a:p>
            <a:pPr lvl="1"/>
            <a:r>
              <a:rPr lang="en-US" altLang="en-US" dirty="0"/>
              <a:t>In formal logic, these values are “true” and “false.”</a:t>
            </a:r>
          </a:p>
          <a:p>
            <a:pPr lvl="1"/>
            <a:r>
              <a:rPr lang="en-US" altLang="en-US" dirty="0"/>
              <a:t>In digital systems, these values are “on” and “off,” 1 and 0, or “high” and “low.”</a:t>
            </a:r>
          </a:p>
          <a:p>
            <a:r>
              <a:rPr lang="en-US" altLang="en-US" dirty="0"/>
              <a:t>Boolean expressions are created by performing operations on Boolean variables.</a:t>
            </a:r>
          </a:p>
          <a:p>
            <a:pPr lvl="1"/>
            <a:r>
              <a:rPr lang="en-US" altLang="en-US" dirty="0"/>
              <a:t>Common Boolean operators include AND, OR, and NOT.</a:t>
            </a:r>
          </a:p>
        </p:txBody>
      </p:sp>
    </p:spTree>
    <p:extLst>
      <p:ext uri="{BB962C8B-B14F-4D97-AF65-F5344CB8AC3E}">
        <p14:creationId xmlns:p14="http://schemas.microsoft.com/office/powerpoint/2010/main" val="2824169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(2 of 17)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>
          <a:xfrm>
            <a:off x="2209800" y="1981200"/>
            <a:ext cx="5334000" cy="4114800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A Boolean operator can be completely described using a truth table.</a:t>
            </a:r>
          </a:p>
          <a:p>
            <a:r>
              <a:rPr lang="en-US" altLang="en-US" dirty="0"/>
              <a:t>The truth table for the Boolean operators AND and OR are shown at the right.</a:t>
            </a:r>
          </a:p>
          <a:p>
            <a:r>
              <a:rPr lang="en-US" altLang="en-US" dirty="0"/>
              <a:t>The AND operator is also known as a Boolean product. The OR operator is the Boolean sum.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43533B87-C88E-6040-A836-3DAE591AC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1" y="1676400"/>
            <a:ext cx="1899047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47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7" name="Rectangle 10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(3 of 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1411" name="Rectangle 1027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2209800" y="1981200"/>
                <a:ext cx="5105400" cy="4114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en-US" dirty="0"/>
                  <a:t>The truth table for the Boolean NOT operator is shown at the right.</a:t>
                </a:r>
              </a:p>
              <a:p>
                <a:r>
                  <a:rPr lang="en-US" altLang="en-US" dirty="0"/>
                  <a:t>The NOT operation is most often designated by a prime mark (</a:t>
                </a:r>
                <a:r>
                  <a:rPr lang="en-US" altLang="en-US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X’</a:t>
                </a:r>
                <a:r>
                  <a:rPr lang="en-US" altLang="en-US" dirty="0"/>
                  <a:t>). It is sometimes indicated by an overbar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en-US" b="1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altLang="en-US" b="1">
                            <a:latin typeface="Courier New" panose="02070309020205020404" pitchFamily="49" charset="0"/>
                            <a:cs typeface="Courier New" panose="02070309020205020404" pitchFamily="49" charset="0"/>
                          </a:rPr>
                          <m:t>X</m:t>
                        </m:r>
                      </m:e>
                    </m:acc>
                  </m:oMath>
                </a14:m>
                <a:r>
                  <a:rPr lang="en-US" altLang="en-US" dirty="0"/>
                  <a:t>) or an “elbow” (</a:t>
                </a:r>
                <a:r>
                  <a:rPr lang="en-US" altLang="en-US" b="1" baseline="30000" dirty="0">
                    <a:latin typeface="Arial" charset="0"/>
                    <a:sym typeface="Symbol" pitchFamily="18" charset="2"/>
                  </a:rPr>
                  <a:t></a:t>
                </a:r>
                <a:r>
                  <a:rPr lang="en-US" alt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X</a:t>
                </a:r>
                <a:r>
                  <a:rPr lang="en-US" altLang="en-US" dirty="0"/>
                  <a:t>).</a:t>
                </a:r>
              </a:p>
            </p:txBody>
          </p:sp>
        </mc:Choice>
        <mc:Fallback xmlns="">
          <p:sp>
            <p:nvSpPr>
              <p:cNvPr id="401411" name="Rectangle 102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5105400" cy="4114800"/>
              </a:xfrm>
              <a:blipFill>
                <a:blip r:embed="rId4"/>
                <a:stretch>
                  <a:fillRect l="-2730" t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3A89CCE-8A2D-E746-894C-8B555BF41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133600"/>
            <a:ext cx="2349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0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3.2 Boolean Algebra (4 of 17)</a:t>
            </a:r>
          </a:p>
        </p:txBody>
      </p:sp>
      <p:sp>
        <p:nvSpPr>
          <p:cNvPr id="397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Boolean function has:</a:t>
            </a:r>
          </a:p>
          <a:p>
            <a:pPr lvl="1"/>
            <a:r>
              <a:rPr lang="en-US" altLang="en-US" dirty="0"/>
              <a:t>at least one Boolean variable, </a:t>
            </a:r>
          </a:p>
          <a:p>
            <a:pPr lvl="1"/>
            <a:r>
              <a:rPr lang="en-US" altLang="en-US" dirty="0"/>
              <a:t>at least one Boolean operator, and </a:t>
            </a:r>
          </a:p>
          <a:p>
            <a:pPr lvl="1"/>
            <a:r>
              <a:rPr lang="en-US" altLang="en-US" dirty="0"/>
              <a:t>at least one input from the set {0,1}.  </a:t>
            </a:r>
          </a:p>
          <a:p>
            <a:r>
              <a:rPr lang="en-US" altLang="en-US" dirty="0"/>
              <a:t>It produces an output that is also a member of the set {0,1}.</a:t>
            </a:r>
          </a:p>
        </p:txBody>
      </p:sp>
      <p:sp>
        <p:nvSpPr>
          <p:cNvPr id="397316" name="Text Box 4"/>
          <p:cNvSpPr txBox="1">
            <a:spLocks noChangeArrowheads="1"/>
          </p:cNvSpPr>
          <p:nvPr/>
        </p:nvSpPr>
        <p:spPr bwMode="auto">
          <a:xfrm>
            <a:off x="2514600" y="5181600"/>
            <a:ext cx="7162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fontAlgn="base" hangingPunct="0">
              <a:spcBef>
                <a:spcPct val="1500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rgbClr val="000000"/>
                </a:solidFill>
                <a:latin typeface="Arial"/>
              </a:rPr>
              <a:t>Now you know why the binary numbering system is so handy in digital systems.</a:t>
            </a:r>
            <a:endParaRPr lang="en-US" altLang="en-US" sz="20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5386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ECOA_Mstr">
  <a:themeElements>
    <a:clrScheme name="ECOA_Mstr.po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COA_Mstr.pot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xmlns="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1500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000" b="1" i="0" u="none" strike="noStrike" cap="none" normalizeH="0" baseline="30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ECOA_Mstr.po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A_Mstr.pot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A_Mstr.po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1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0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1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2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D9F1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E9F7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2631</Words>
  <Application>Microsoft Office PowerPoint</Application>
  <PresentationFormat>Widescreen</PresentationFormat>
  <Paragraphs>261</Paragraphs>
  <Slides>46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Cambria Math</vt:lpstr>
      <vt:lpstr>Courier New</vt:lpstr>
      <vt:lpstr>Symbol</vt:lpstr>
      <vt:lpstr>Times New Roman</vt:lpstr>
      <vt:lpstr>ECOA_Mstr</vt:lpstr>
      <vt:lpstr>Chapter 3</vt:lpstr>
      <vt:lpstr>Objectives (1)</vt:lpstr>
      <vt:lpstr>Objectives (2)</vt:lpstr>
      <vt:lpstr>3.1 Introduction (1 of 2)</vt:lpstr>
      <vt:lpstr>3.1 Introduction (2 of 2)</vt:lpstr>
      <vt:lpstr>3.2 Boolean Algebra (1 of 17)</vt:lpstr>
      <vt:lpstr>3.2 Boolean Algebra (2 of 17)</vt:lpstr>
      <vt:lpstr>3.2 Boolean Algebra (3 of 17)</vt:lpstr>
      <vt:lpstr>3.2 Boolean Algebra (4 of 17)</vt:lpstr>
      <vt:lpstr>3.2 Boolean Algebra (5 of 17)</vt:lpstr>
      <vt:lpstr>3.2 Boolean Algebra (6 of 17)</vt:lpstr>
      <vt:lpstr>3.2 Boolean Algebra (7 of 17)</vt:lpstr>
      <vt:lpstr>3.2 Boolean Algebra (8 of 17)</vt:lpstr>
      <vt:lpstr>3.2 Boolean Algebra (9 of 17)</vt:lpstr>
      <vt:lpstr>3.2 Boolean Algebra (10 of 17)</vt:lpstr>
      <vt:lpstr>3.2 Boolean Algebra (11 of 17)</vt:lpstr>
      <vt:lpstr>3.2 Boolean Algebra (12 of 17)</vt:lpstr>
      <vt:lpstr>3.2 Boolean Algebra (13 of 17)</vt:lpstr>
      <vt:lpstr>3.2 Boolean Algebra (14 of 17) </vt:lpstr>
      <vt:lpstr>3.2 Boolean Algebra (15 of 17)</vt:lpstr>
      <vt:lpstr>3.2 Boolean Algebra (16 of 17)</vt:lpstr>
      <vt:lpstr>3.2 Boolean Algebra (17 of 17)</vt:lpstr>
      <vt:lpstr>3.3 Logic Gates (1 of 6)</vt:lpstr>
      <vt:lpstr>3.3 Logic Gates (2 of 6)</vt:lpstr>
      <vt:lpstr>3.3 Logic Gates (3 of 6)</vt:lpstr>
      <vt:lpstr>3.3 Logic Gates (4 of 6)</vt:lpstr>
      <vt:lpstr>3.3 Logic Gates (5 of 6)</vt:lpstr>
      <vt:lpstr>3.3 Logic Gates (6 of 6)</vt:lpstr>
      <vt:lpstr>3.4 Karnaugh Maps</vt:lpstr>
      <vt:lpstr>3.4.1 Introduction</vt:lpstr>
      <vt:lpstr>3.4.2 Description of Kmaps and Terminology (1 of 5) </vt:lpstr>
      <vt:lpstr>3.4.2 Description of Kmaps and Terminology (2 of 5) </vt:lpstr>
      <vt:lpstr>3.4.2 Description of Kmaps and Terminology (3 of 5) </vt:lpstr>
      <vt:lpstr>3.4.2 Description of Kmaps and Terminology (4 of 5) </vt:lpstr>
      <vt:lpstr>3.4.2 Description of Kmaps and Terminology (5 of 5) </vt:lpstr>
      <vt:lpstr>3.4.3 Kmap Simplification for Two Variables (1 of 3) </vt:lpstr>
      <vt:lpstr>3.4.3 Kmap Simplification for Two Variables (2 of 3) </vt:lpstr>
      <vt:lpstr>3.4.3 Kmap Simplification for Two Variables (3 of 3) </vt:lpstr>
      <vt:lpstr>3.4.4 Kmap Simplification for Three Variables (3 of 7) </vt:lpstr>
      <vt:lpstr>3.4.4 Kmap Simplification for Three Variables (4 of 7) </vt:lpstr>
      <vt:lpstr>3.4.4 Kmap Simplification for Three Variables (5 of 7) </vt:lpstr>
      <vt:lpstr>3.4.4 Kmap Simplification for Three Variables (6 of 7) </vt:lpstr>
      <vt:lpstr>3.4.4 Kmap Simplification for Three Variables (7 of 7) </vt:lpstr>
      <vt:lpstr>3.4.6 Don’t Care Conditions (3 of 5) </vt:lpstr>
      <vt:lpstr>3.4.7 Summary (1 of 2) </vt:lpstr>
      <vt:lpstr>3.4.7 Summary (2 of 2)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</dc:title>
  <dc:creator>Mahmoud Abou-Nasr</dc:creator>
  <cp:lastModifiedBy>Mahmoud Abou-Nasr</cp:lastModifiedBy>
  <cp:revision>7</cp:revision>
  <dcterms:created xsi:type="dcterms:W3CDTF">2018-09-20T18:16:46Z</dcterms:created>
  <dcterms:modified xsi:type="dcterms:W3CDTF">2019-03-20T02:42:47Z</dcterms:modified>
</cp:coreProperties>
</file>